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81" r:id="rId3"/>
    <p:sldId id="258" r:id="rId4"/>
    <p:sldId id="259" r:id="rId5"/>
    <p:sldId id="285" r:id="rId6"/>
    <p:sldId id="284" r:id="rId7"/>
    <p:sldId id="276" r:id="rId8"/>
    <p:sldId id="265" r:id="rId9"/>
    <p:sldId id="270" r:id="rId10"/>
    <p:sldId id="278" r:id="rId11"/>
    <p:sldId id="279" r:id="rId12"/>
    <p:sldId id="272" r:id="rId13"/>
    <p:sldId id="271" r:id="rId14"/>
    <p:sldId id="277" r:id="rId15"/>
    <p:sldId id="266" r:id="rId16"/>
    <p:sldId id="274" r:id="rId17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63603" autoAdjust="0"/>
  </p:normalViewPr>
  <p:slideViewPr>
    <p:cSldViewPr>
      <p:cViewPr varScale="1">
        <p:scale>
          <a:sx n="48" d="100"/>
          <a:sy n="48" d="100"/>
        </p:scale>
        <p:origin x="220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26DC6-45AA-4180-B38D-C25B35386260}" type="datetimeFigureOut">
              <a:rPr lang="et-EE" smtClean="0"/>
              <a:t>16.03.2018</a:t>
            </a:fld>
            <a:endParaRPr lang="et-EE" dirty="0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dirty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ECA7F-5369-4B3B-91A0-1123A94F04DD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9601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CA7F-5369-4B3B-91A0-1123A94F04DD}" type="slidenum">
              <a:rPr lang="et-EE" smtClean="0"/>
              <a:t>1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73492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="1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CA7F-5369-4B3B-91A0-1123A94F04DD}" type="slidenum">
              <a:rPr lang="et-EE" smtClean="0"/>
              <a:t>11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50820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CA7F-5369-4B3B-91A0-1123A94F04DD}" type="slidenum">
              <a:rPr lang="et-EE" smtClean="0"/>
              <a:t>12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58209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CA7F-5369-4B3B-91A0-1123A94F04DD}" type="slidenum">
              <a:rPr lang="et-EE" smtClean="0"/>
              <a:t>13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74540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CA7F-5369-4B3B-91A0-1123A94F04DD}" type="slidenum">
              <a:rPr lang="et-EE" smtClean="0"/>
              <a:t>14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94332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CA7F-5369-4B3B-91A0-1123A94F04DD}" type="slidenum">
              <a:rPr lang="et-EE" smtClean="0"/>
              <a:t>15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1321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CA7F-5369-4B3B-91A0-1123A94F04DD}" type="slidenum">
              <a:rPr lang="et-EE" smtClean="0"/>
              <a:t>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8279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CA7F-5369-4B3B-91A0-1123A94F04DD}" type="slidenum">
              <a:rPr lang="et-EE" smtClean="0"/>
              <a:t>4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99242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CA7F-5369-4B3B-91A0-1123A94F04DD}" type="slidenum">
              <a:rPr lang="et-EE" smtClean="0"/>
              <a:t>5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6577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CA7F-5369-4B3B-91A0-1123A94F04DD}" type="slidenum">
              <a:rPr lang="et-EE" smtClean="0"/>
              <a:t>6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7199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CA7F-5369-4B3B-91A0-1123A94F04DD}" type="slidenum">
              <a:rPr lang="et-EE" smtClean="0"/>
              <a:t>7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3508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CA7F-5369-4B3B-91A0-1123A94F04DD}" type="slidenum">
              <a:rPr lang="et-EE" smtClean="0"/>
              <a:t>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05595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CA7F-5369-4B3B-91A0-1123A94F04DD}" type="slidenum">
              <a:rPr lang="et-EE" smtClean="0"/>
              <a:t>9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55278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CA7F-5369-4B3B-91A0-1123A94F04DD}" type="slidenum">
              <a:rPr lang="et-EE" smtClean="0"/>
              <a:t>10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2548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1-4F3C-4812-BCD5-C449A6D8DA90}" type="datetimeFigureOut">
              <a:rPr lang="et-EE" smtClean="0"/>
              <a:t>16.03.2018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473-A64F-4C19-853B-FD17AD0B4E0C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0632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1-4F3C-4812-BCD5-C449A6D8DA90}" type="datetimeFigureOut">
              <a:rPr lang="et-EE" smtClean="0"/>
              <a:t>16.03.2018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473-A64F-4C19-853B-FD17AD0B4E0C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1508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/>
              <a:t>Muutke tiitli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1-4F3C-4812-BCD5-C449A6D8DA90}" type="datetimeFigureOut">
              <a:rPr lang="et-EE" smtClean="0"/>
              <a:t>16.03.2018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473-A64F-4C19-853B-FD17AD0B4E0C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2074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1-4F3C-4812-BCD5-C449A6D8DA90}" type="datetimeFigureOut">
              <a:rPr lang="et-EE" smtClean="0"/>
              <a:t>16.03.2018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473-A64F-4C19-853B-FD17AD0B4E0C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7578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1-4F3C-4812-BCD5-C449A6D8DA90}" type="datetimeFigureOut">
              <a:rPr lang="et-EE" smtClean="0"/>
              <a:t>16.03.2018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473-A64F-4C19-853B-FD17AD0B4E0C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7063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1-4F3C-4812-BCD5-C449A6D8DA90}" type="datetimeFigureOut">
              <a:rPr lang="et-EE" smtClean="0"/>
              <a:t>16.03.2018</a:t>
            </a:fld>
            <a:endParaRPr lang="et-EE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473-A64F-4C19-853B-FD17AD0B4E0C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2625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1-4F3C-4812-BCD5-C449A6D8DA90}" type="datetimeFigureOut">
              <a:rPr lang="et-EE" smtClean="0"/>
              <a:t>16.03.2018</a:t>
            </a:fld>
            <a:endParaRPr lang="et-EE" dirty="0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473-A64F-4C19-853B-FD17AD0B4E0C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2706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1-4F3C-4812-BCD5-C449A6D8DA90}" type="datetimeFigureOut">
              <a:rPr lang="et-EE" smtClean="0"/>
              <a:t>16.03.2018</a:t>
            </a:fld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473-A64F-4C19-853B-FD17AD0B4E0C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1107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1-4F3C-4812-BCD5-C449A6D8DA90}" type="datetimeFigureOut">
              <a:rPr lang="et-EE" smtClean="0"/>
              <a:t>16.03.2018</a:t>
            </a:fld>
            <a:endParaRPr lang="et-EE" dirty="0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473-A64F-4C19-853B-FD17AD0B4E0C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4083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1-4F3C-4812-BCD5-C449A6D8DA90}" type="datetimeFigureOut">
              <a:rPr lang="et-EE" smtClean="0"/>
              <a:t>16.03.2018</a:t>
            </a:fld>
            <a:endParaRPr lang="et-EE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473-A64F-4C19-853B-FD17AD0B4E0C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3405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1-4F3C-4812-BCD5-C449A6D8DA90}" type="datetimeFigureOut">
              <a:rPr lang="et-EE" smtClean="0"/>
              <a:t>16.03.2018</a:t>
            </a:fld>
            <a:endParaRPr lang="et-EE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473-A64F-4C19-853B-FD17AD0B4E0C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9387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529C1-4F3C-4812-BCD5-C449A6D8DA90}" type="datetimeFigureOut">
              <a:rPr lang="et-EE" smtClean="0"/>
              <a:t>16.03.2018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DA473-A64F-4C19-853B-FD17AD0B4E0C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0613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8136904" cy="1470025"/>
          </a:xfrm>
        </p:spPr>
        <p:txBody>
          <a:bodyPr>
            <a:normAutofit/>
          </a:bodyPr>
          <a:lstStyle/>
          <a:p>
            <a:pPr algn="l"/>
            <a:r>
              <a:rPr lang="et-EE" dirty="0"/>
              <a:t>Natura 2000  </a:t>
            </a:r>
            <a:br>
              <a:rPr lang="et-EE" dirty="0"/>
            </a:br>
            <a:r>
              <a:rPr lang="et-EE" dirty="0"/>
              <a:t>kohapealne kontroll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140968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lvl="1" algn="l"/>
            <a:r>
              <a:rPr lang="et-EE" dirty="0">
                <a:solidFill>
                  <a:srgbClr val="000000"/>
                </a:solidFill>
              </a:rPr>
              <a:t>Gunnar Reinapu</a:t>
            </a:r>
            <a:endParaRPr lang="fi-FI" dirty="0">
              <a:solidFill>
                <a:srgbClr val="000000"/>
              </a:solidFill>
            </a:endParaRPr>
          </a:p>
          <a:p>
            <a:pPr lvl="1" algn="l"/>
            <a:r>
              <a:rPr lang="et-EE" dirty="0">
                <a:solidFill>
                  <a:srgbClr val="000000"/>
                </a:solidFill>
              </a:rPr>
              <a:t>Kontrolliüksuse juht</a:t>
            </a:r>
          </a:p>
          <a:p>
            <a:pPr lvl="1" algn="l"/>
            <a:endParaRPr lang="fi-FI" dirty="0">
              <a:solidFill>
                <a:srgbClr val="000000"/>
              </a:solidFill>
            </a:endParaRPr>
          </a:p>
          <a:p>
            <a:pPr lvl="1" algn="l"/>
            <a:r>
              <a:rPr lang="fi-FI" dirty="0">
                <a:solidFill>
                  <a:srgbClr val="000000"/>
                </a:solidFill>
              </a:rPr>
              <a:t>SA </a:t>
            </a:r>
            <a:r>
              <a:rPr lang="et-EE" dirty="0">
                <a:solidFill>
                  <a:srgbClr val="000000"/>
                </a:solidFill>
              </a:rPr>
              <a:t>Erametsakeskus</a:t>
            </a:r>
          </a:p>
          <a:p>
            <a:pPr lvl="1" algn="l"/>
            <a:r>
              <a:rPr lang="et-EE" dirty="0">
                <a:solidFill>
                  <a:srgbClr val="000000"/>
                </a:solidFill>
              </a:rPr>
              <a:t>Märts 2018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lt 3" descr="http://www.eramets.ee/static/images/pilt_2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430"/>
            <a:ext cx="2195736" cy="4553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72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altLang="et-EE" dirty="0"/>
              <a:t>Toetusõigusliku metsaala kindlaksmääramine (3)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796136" y="2276872"/>
            <a:ext cx="2890664" cy="331236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t-EE" altLang="et-EE" dirty="0"/>
              <a:t>Katastriüksuse</a:t>
            </a:r>
          </a:p>
          <a:p>
            <a:pPr>
              <a:buFont typeface="Arial" charset="0"/>
              <a:buNone/>
            </a:pPr>
            <a:r>
              <a:rPr lang="et-EE" altLang="et-EE" dirty="0"/>
              <a:t>piirimärk (raudkivi),</a:t>
            </a:r>
          </a:p>
          <a:p>
            <a:pPr>
              <a:buFont typeface="Arial" charset="0"/>
              <a:buNone/>
            </a:pPr>
            <a:r>
              <a:rPr lang="et-EE" altLang="et-EE" dirty="0"/>
              <a:t>mis vajab</a:t>
            </a:r>
          </a:p>
          <a:p>
            <a:pPr>
              <a:buFont typeface="Arial" charset="0"/>
              <a:buNone/>
            </a:pPr>
            <a:r>
              <a:rPr lang="et-EE" altLang="et-EE" dirty="0"/>
              <a:t>lisatähistust 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652120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6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altLang="et-EE" dirty="0"/>
              <a:t>Piiripunkti nõude rikkumise hindamine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t-EE" dirty="0"/>
          </a:p>
          <a:p>
            <a:r>
              <a:rPr lang="et-EE" dirty="0">
                <a:solidFill>
                  <a:srgbClr val="202020"/>
                </a:solidFill>
                <a:cs typeface="Times New Roman" pitchFamily="18" charset="0"/>
              </a:rPr>
              <a:t>Kui metsaala piiripunktid on nõuetekohaselt tähistamata, siis hinnatakse rikkumise raskusastet, ulatust, kestust ja kordumist hindamistabeli alusel.</a:t>
            </a:r>
          </a:p>
          <a:p>
            <a:r>
              <a:rPr lang="et-EE" dirty="0">
                <a:cs typeface="Times New Roman" pitchFamily="18" charset="0"/>
              </a:rPr>
              <a:t>Hindamistabeli</a:t>
            </a:r>
            <a:r>
              <a:rPr lang="et-EE" dirty="0">
                <a:solidFill>
                  <a:srgbClr val="202020"/>
                </a:solidFill>
                <a:cs typeface="Times New Roman" pitchFamily="18" charset="0"/>
              </a:rPr>
              <a:t> alusel kindlaksmääratud vähendamise protsent  rikkumise tuvastamise korral sai olla 1, 3 või 5% toetussummast.</a:t>
            </a:r>
          </a:p>
          <a:p>
            <a:r>
              <a:rPr lang="et-EE" dirty="0">
                <a:solidFill>
                  <a:srgbClr val="202020"/>
                </a:solidFill>
                <a:cs typeface="Times New Roman" pitchFamily="18" charset="0"/>
              </a:rPr>
              <a:t>4-aastase perioodi jooksul korduvalt sama rikkumise tuvastamise korral korrutatakse varasemalt määratud vähendamise protsent kahega. Maksimaalne vähendamine rikkumise korduse korral on 15 % taotluse kogusummast.</a:t>
            </a:r>
          </a:p>
        </p:txBody>
      </p:sp>
    </p:spTree>
    <p:extLst>
      <p:ext uri="{BB962C8B-B14F-4D97-AF65-F5344CB8AC3E}">
        <p14:creationId xmlns:p14="http://schemas.microsoft.com/office/powerpoint/2010/main" val="354169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dirty="0"/>
              <a:t>Pindala mõõtmine (joonis 1)</a:t>
            </a:r>
            <a:endParaRPr lang="et-EE" dirty="0"/>
          </a:p>
        </p:txBody>
      </p:sp>
      <p:pic>
        <p:nvPicPr>
          <p:cNvPr id="4" name="Sisu kohatäide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00" y="1196752"/>
            <a:ext cx="9146000" cy="5661248"/>
          </a:xfrm>
        </p:spPr>
      </p:pic>
    </p:spTree>
    <p:extLst>
      <p:ext uri="{BB962C8B-B14F-4D97-AF65-F5344CB8AC3E}">
        <p14:creationId xmlns:p14="http://schemas.microsoft.com/office/powerpoint/2010/main" val="192052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dirty="0"/>
              <a:t>Pindala mõõtmine (2)</a:t>
            </a:r>
            <a:endParaRPr lang="et-EE" dirty="0">
              <a:solidFill>
                <a:srgbClr val="0000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dirty="0"/>
          </a:p>
          <a:p>
            <a:pPr>
              <a:defRPr/>
            </a:pPr>
            <a:r>
              <a:rPr lang="et-EE" sz="2400" dirty="0"/>
              <a:t>Toetusõigusliku metsala kindlaksmääramiseks kasutab SA Erametsakeskus kalibreeritud GNSS mõõturit (mõõtmistäpsus ideaaltingimustes kuni 1 cm).</a:t>
            </a:r>
          </a:p>
          <a:p>
            <a:pPr>
              <a:defRPr/>
            </a:pPr>
            <a:endParaRPr lang="et-EE" sz="2400" dirty="0"/>
          </a:p>
          <a:p>
            <a:pPr>
              <a:defRPr/>
            </a:pPr>
            <a:r>
              <a:rPr lang="et-EE" sz="2400" dirty="0"/>
              <a:t>Rasketes tingimustes (metsas) on EL nõuetele vastava valideerimise tulemusena kinnitatud lubatud mõõtmistäpsuseks kuni 1,5 m.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4492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" y="0"/>
            <a:ext cx="46046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185797"/>
              </p:ext>
            </p:extLst>
          </p:nvPr>
        </p:nvGraphicFramePr>
        <p:xfrm>
          <a:off x="4561961" y="-5882"/>
          <a:ext cx="4600600" cy="684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Acrobat Document" r:id="rId5" imgW="5705640" imgH="8048520" progId="AcroExch.Document.DC">
                  <p:embed/>
                </p:oleObj>
              </mc:Choice>
              <mc:Fallback>
                <p:oleObj name="Acrobat Document" r:id="rId5" imgW="5705640" imgH="80485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61961" y="-5882"/>
                        <a:ext cx="4600600" cy="684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isu kohatäid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899" y="0"/>
            <a:ext cx="4618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6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0000"/>
                </a:solidFill>
              </a:rPr>
              <a:t>Kelle poole pöörduda?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t-EE" altLang="et-EE" dirty="0">
                <a:solidFill>
                  <a:srgbClr val="000000"/>
                </a:solidFill>
              </a:rPr>
              <a:t>Maamõõtja saab aidata piirimärkide tuvastamisel ja taastamisel.</a:t>
            </a:r>
          </a:p>
          <a:p>
            <a:pPr>
              <a:lnSpc>
                <a:spcPct val="90000"/>
              </a:lnSpc>
            </a:pPr>
            <a:endParaRPr lang="et-EE" altLang="et-EE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t-EE" altLang="et-EE" dirty="0">
                <a:solidFill>
                  <a:srgbClr val="000000"/>
                </a:solidFill>
              </a:rPr>
              <a:t>Taotluse ja selle kontrolliga seotud küsimustes võib pöörduda </a:t>
            </a:r>
            <a:r>
              <a:rPr lang="et-EE" altLang="et-EE" b="1" dirty="0">
                <a:solidFill>
                  <a:srgbClr val="000000"/>
                </a:solidFill>
              </a:rPr>
              <a:t>Erametsakeskuse </a:t>
            </a:r>
            <a:r>
              <a:rPr lang="et-EE" altLang="et-EE" dirty="0">
                <a:solidFill>
                  <a:srgbClr val="000000"/>
                </a:solidFill>
              </a:rPr>
              <a:t>poole.</a:t>
            </a:r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286226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Küsimused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4797152"/>
            <a:ext cx="4752528" cy="13290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n-NO" dirty="0"/>
              <a:t>Gunnar Reinapu gunnar.reinapu@eramets.ee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7692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Teemad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altLang="et-EE" dirty="0"/>
              <a:t>2017. </a:t>
            </a:r>
            <a:r>
              <a:rPr lang="et-EE" altLang="et-EE" dirty="0">
                <a:solidFill>
                  <a:srgbClr val="202020"/>
                </a:solidFill>
                <a:cs typeface="Times New Roman" pitchFamily="18" charset="0"/>
              </a:rPr>
              <a:t>aasta kohapealne kontroll </a:t>
            </a:r>
          </a:p>
          <a:p>
            <a:r>
              <a:rPr lang="et-EE" altLang="et-EE" dirty="0">
                <a:solidFill>
                  <a:srgbClr val="202020"/>
                </a:solidFill>
                <a:cs typeface="Times New Roman" pitchFamily="18" charset="0"/>
              </a:rPr>
              <a:t>Kontrolli üldalused</a:t>
            </a:r>
          </a:p>
          <a:p>
            <a:r>
              <a:rPr lang="et-EE" dirty="0">
                <a:solidFill>
                  <a:srgbClr val="202020"/>
                </a:solidFill>
                <a:cs typeface="Times New Roman" pitchFamily="18" charset="0"/>
              </a:rPr>
              <a:t>Nõuded metsaalale ja</a:t>
            </a:r>
            <a:r>
              <a:rPr lang="et-EE" altLang="et-EE" dirty="0">
                <a:solidFill>
                  <a:srgbClr val="202020"/>
                </a:solidFill>
                <a:cs typeface="Times New Roman" pitchFamily="18" charset="0"/>
              </a:rPr>
              <a:t> piirimärgile</a:t>
            </a:r>
          </a:p>
          <a:p>
            <a:r>
              <a:rPr lang="et-EE" dirty="0">
                <a:solidFill>
                  <a:srgbClr val="202020"/>
                </a:solidFill>
                <a:cs typeface="Times New Roman" pitchFamily="18" charset="0"/>
              </a:rPr>
              <a:t>Toetusõigusliku metsaala kindlaksmääramine</a:t>
            </a:r>
          </a:p>
          <a:p>
            <a:r>
              <a:rPr lang="et-EE" altLang="et-EE" dirty="0">
                <a:solidFill>
                  <a:srgbClr val="202020"/>
                </a:solidFill>
                <a:cs typeface="Times New Roman" pitchFamily="18" charset="0"/>
              </a:rPr>
              <a:t>Piiripunkti nõude rikkumise hindamine</a:t>
            </a:r>
            <a:endParaRPr lang="et-EE" dirty="0">
              <a:solidFill>
                <a:srgbClr val="202020"/>
              </a:solidFill>
              <a:cs typeface="Times New Roman" pitchFamily="18" charset="0"/>
            </a:endParaRPr>
          </a:p>
          <a:p>
            <a:r>
              <a:rPr lang="et-EE" altLang="et-EE" dirty="0">
                <a:solidFill>
                  <a:srgbClr val="202020"/>
                </a:solidFill>
                <a:cs typeface="Times New Roman" pitchFamily="18" charset="0"/>
              </a:rPr>
              <a:t>Pindala mõõtmine</a:t>
            </a:r>
          </a:p>
          <a:p>
            <a:r>
              <a:rPr lang="et-EE" altLang="et-EE" dirty="0">
                <a:solidFill>
                  <a:srgbClr val="202020"/>
                </a:solidFill>
                <a:cs typeface="Times New Roman" pitchFamily="18" charset="0"/>
              </a:rPr>
              <a:t>Kelle poole pöörduda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018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dirty="0"/>
              <a:t>2017. aasta kohapealne kontroll (1)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t-EE" altLang="et-EE" dirty="0"/>
              <a:t> </a:t>
            </a:r>
            <a:r>
              <a:rPr lang="et-EE" altLang="et-EE" sz="2400" dirty="0"/>
              <a:t>Kohapeal kontrollitakse vähemalt 5% taotlejatest</a:t>
            </a:r>
          </a:p>
          <a:p>
            <a:pPr>
              <a:buFont typeface="Arial" charset="0"/>
              <a:buNone/>
              <a:defRPr/>
            </a:pPr>
            <a:endParaRPr lang="et-EE" altLang="et-EE" sz="2400" dirty="0"/>
          </a:p>
          <a:p>
            <a:pPr>
              <a:defRPr/>
            </a:pPr>
            <a:r>
              <a:rPr lang="et-EE" altLang="et-EE" sz="2400" b="1" dirty="0"/>
              <a:t>294 taotlejat </a:t>
            </a:r>
            <a:r>
              <a:rPr lang="et-EE" altLang="et-EE" sz="2400" dirty="0"/>
              <a:t>(2016. a 273)</a:t>
            </a:r>
          </a:p>
          <a:p>
            <a:pPr marL="0" indent="0">
              <a:buFont typeface="Arial" charset="0"/>
              <a:buNone/>
              <a:defRPr/>
            </a:pPr>
            <a:endParaRPr lang="et-EE" altLang="et-EE" sz="2400" dirty="0"/>
          </a:p>
          <a:p>
            <a:pPr>
              <a:defRPr/>
            </a:pPr>
            <a:r>
              <a:rPr lang="et-EE" altLang="et-EE" sz="2400" b="1" dirty="0"/>
              <a:t>1248 metsaala </a:t>
            </a:r>
            <a:r>
              <a:rPr lang="et-EE" altLang="et-EE" sz="2400" dirty="0"/>
              <a:t>(2016. a 1144)</a:t>
            </a:r>
          </a:p>
          <a:p>
            <a:pPr marL="0" indent="0">
              <a:buFont typeface="Arial" charset="0"/>
              <a:buNone/>
              <a:defRPr/>
            </a:pPr>
            <a:endParaRPr lang="et-EE" altLang="et-EE" sz="2400" dirty="0"/>
          </a:p>
          <a:p>
            <a:pPr>
              <a:defRPr/>
            </a:pPr>
            <a:r>
              <a:rPr lang="et-EE" altLang="et-EE" sz="2400" b="1" dirty="0"/>
              <a:t>ca 6044 hektarit </a:t>
            </a:r>
            <a:r>
              <a:rPr lang="et-EE" altLang="et-EE" sz="2400" dirty="0"/>
              <a:t>(2016. a 5590 ha)</a:t>
            </a:r>
          </a:p>
        </p:txBody>
      </p:sp>
    </p:spTree>
    <p:extLst>
      <p:ext uri="{BB962C8B-B14F-4D97-AF65-F5344CB8AC3E}">
        <p14:creationId xmlns:p14="http://schemas.microsoft.com/office/powerpoint/2010/main" val="144897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dirty="0"/>
              <a:t>2017. aasta kohapealne kontroll (2)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t-EE" altLang="et-EE" dirty="0"/>
              <a:t>Põhilised leitud puudused:</a:t>
            </a:r>
          </a:p>
          <a:p>
            <a:pPr>
              <a:defRPr/>
            </a:pPr>
            <a:r>
              <a:rPr lang="et-EE" altLang="et-EE" dirty="0"/>
              <a:t>väiksem pindala (41 taotlust)</a:t>
            </a:r>
          </a:p>
          <a:p>
            <a:pPr>
              <a:defRPr/>
            </a:pPr>
            <a:r>
              <a:rPr lang="et-EE" altLang="et-EE" dirty="0"/>
              <a:t>piirimärgid puudusid (41 taotlust/21 vähendamist)</a:t>
            </a:r>
          </a:p>
          <a:p>
            <a:pPr>
              <a:defRPr/>
            </a:pPr>
            <a:r>
              <a:rPr lang="et-EE" altLang="et-EE" dirty="0"/>
              <a:t>mittetoetusõiguslikud objektid, teed, trassid</a:t>
            </a:r>
          </a:p>
          <a:p>
            <a:pPr marL="0" indent="0">
              <a:buNone/>
              <a:defRPr/>
            </a:pPr>
            <a:r>
              <a:rPr lang="et-EE" altLang="et-EE" dirty="0"/>
              <a:t>    (41 jagunemist)</a:t>
            </a:r>
          </a:p>
        </p:txBody>
      </p:sp>
    </p:spTree>
    <p:extLst>
      <p:ext uri="{BB962C8B-B14F-4D97-AF65-F5344CB8AC3E}">
        <p14:creationId xmlns:p14="http://schemas.microsoft.com/office/powerpoint/2010/main" val="255955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t-EE" dirty="0"/>
              <a:t> </a:t>
            </a:r>
            <a:br>
              <a:rPr lang="et-EE" dirty="0"/>
            </a:br>
            <a:r>
              <a:rPr lang="et-EE" sz="4900" dirty="0"/>
              <a:t>Kontrolli üldalused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4536505"/>
          </a:xfrm>
        </p:spPr>
        <p:txBody>
          <a:bodyPr/>
          <a:lstStyle/>
          <a:p>
            <a:r>
              <a:rPr lang="et-EE" dirty="0"/>
              <a:t>Kontrollist teavitamine</a:t>
            </a:r>
          </a:p>
          <a:p>
            <a:r>
              <a:rPr lang="et-EE" dirty="0"/>
              <a:t>Nõuete hindamine (Natura määrus, LKS, MS) </a:t>
            </a:r>
          </a:p>
          <a:p>
            <a:r>
              <a:rPr lang="et-EE" dirty="0"/>
              <a:t>Pindala hindamine </a:t>
            </a:r>
          </a:p>
          <a:p>
            <a:r>
              <a:rPr lang="et-EE" dirty="0"/>
              <a:t>Kontrollakt</a:t>
            </a:r>
          </a:p>
          <a:p>
            <a:r>
              <a:rPr lang="et-EE" dirty="0"/>
              <a:t>Kontrollitulemus </a:t>
            </a:r>
          </a:p>
          <a:p>
            <a:r>
              <a:rPr lang="et-EE" dirty="0"/>
              <a:t>Teavituskiri 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8119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Nõuded metsaalale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t-EE" b="1" dirty="0"/>
              <a:t>Natura 2000 toetus erametsamaale toetust võib taotleda metsaalale, mis:</a:t>
            </a:r>
          </a:p>
          <a:p>
            <a:r>
              <a:rPr lang="et-EE" dirty="0"/>
              <a:t>on taotleja omandis;</a:t>
            </a:r>
          </a:p>
          <a:p>
            <a:r>
              <a:rPr lang="et-EE" dirty="0"/>
              <a:t>on kantud metsaalana keskkonnaregistrisse;</a:t>
            </a:r>
          </a:p>
          <a:p>
            <a:r>
              <a:rPr lang="et-EE" dirty="0"/>
              <a:t>asub Natura 2000 alal. </a:t>
            </a:r>
            <a:r>
              <a:rPr lang="et-EE" dirty="0">
                <a:solidFill>
                  <a:srgbClr val="FF0000"/>
                </a:solidFill>
              </a:rPr>
              <a:t>2017 aastast ka väljaspool</a:t>
            </a:r>
            <a:r>
              <a:rPr lang="fi-FI" dirty="0">
                <a:solidFill>
                  <a:srgbClr val="FF0000"/>
                </a:solidFill>
              </a:rPr>
              <a:t> Natura 2000 </a:t>
            </a:r>
            <a:r>
              <a:rPr lang="et-EE" dirty="0">
                <a:solidFill>
                  <a:srgbClr val="FF0000"/>
                </a:solidFill>
              </a:rPr>
              <a:t>võrgustiku</a:t>
            </a:r>
            <a:r>
              <a:rPr lang="fi-FI" dirty="0">
                <a:solidFill>
                  <a:srgbClr val="FF0000"/>
                </a:solidFill>
              </a:rPr>
              <a:t> ala</a:t>
            </a:r>
            <a:r>
              <a:rPr lang="et-EE" dirty="0">
                <a:solidFill>
                  <a:srgbClr val="FF0000"/>
                </a:solidFill>
              </a:rPr>
              <a:t>l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et-EE" dirty="0">
                <a:solidFill>
                  <a:srgbClr val="FF0000"/>
                </a:solidFill>
              </a:rPr>
              <a:t>asuv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et-EE" dirty="0">
                <a:solidFill>
                  <a:srgbClr val="FF0000"/>
                </a:solidFill>
              </a:rPr>
              <a:t>sihtkaitsevöönd</a:t>
            </a:r>
            <a:r>
              <a:rPr lang="fi-FI" dirty="0">
                <a:solidFill>
                  <a:srgbClr val="FF0000"/>
                </a:solidFill>
              </a:rPr>
              <a:t>i</a:t>
            </a:r>
            <a:r>
              <a:rPr lang="et-EE" dirty="0">
                <a:solidFill>
                  <a:srgbClr val="FF0000"/>
                </a:solidFill>
              </a:rPr>
              <a:t>s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et-EE" dirty="0">
                <a:solidFill>
                  <a:srgbClr val="FF0000"/>
                </a:solidFill>
              </a:rPr>
              <a:t>metsamaa (kaitseala, püsielupaik);</a:t>
            </a:r>
          </a:p>
          <a:p>
            <a:r>
              <a:rPr lang="et-EE" dirty="0"/>
              <a:t>on vähemalt 0,30 hektari suurune;</a:t>
            </a:r>
          </a:p>
          <a:p>
            <a:r>
              <a:rPr lang="et-EE" dirty="0"/>
              <a:t>seal kasvavad puittaimed kõrgusega vähemalt 1,3 m ja puuvõrade liitusega vähemalt 30%.</a:t>
            </a:r>
          </a:p>
          <a:p>
            <a:r>
              <a:rPr lang="et-EE" dirty="0"/>
              <a:t>Nõue puittaimede kõrguse ja liituse kohta ei kehti, kui    metsaalal on tehtud uuendus-, hooldus-, valik- või kujundusraiet või puud on hukkunud loodusõnnetuse tagajärjel.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5746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dirty="0">
                <a:solidFill>
                  <a:srgbClr val="202020"/>
                </a:solidFill>
                <a:cs typeface="Times New Roman" pitchFamily="18" charset="0"/>
              </a:rPr>
              <a:t>Nõuded piirimärgile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t-EE" altLang="et-EE" dirty="0">
                <a:solidFill>
                  <a:srgbClr val="000000"/>
                </a:solidFill>
                <a:cs typeface="Times New Roman" pitchFamily="18" charset="0"/>
              </a:rPr>
              <a:t>Katastrimõõdistamise teostamise ja katastrimõõdistamise kontrollimise kord (VV määrus 23.10.2003 nr 264):</a:t>
            </a:r>
          </a:p>
          <a:p>
            <a:pPr marL="0" indent="0">
              <a:spcBef>
                <a:spcPct val="0"/>
              </a:spcBef>
              <a:buNone/>
            </a:pPr>
            <a:endParaRPr lang="et-EE" altLang="et-EE" dirty="0">
              <a:solidFill>
                <a:srgbClr val="20202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t-EE" altLang="et-EE" dirty="0">
                <a:solidFill>
                  <a:srgbClr val="202020"/>
                </a:solidFill>
                <a:cs typeface="Times New Roman" pitchFamily="18" charset="0"/>
              </a:rPr>
              <a:t>§ 8. Nõuded piirimärgile</a:t>
            </a:r>
            <a:endParaRPr lang="et-EE" altLang="et-EE" dirty="0"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t-EE" altLang="et-EE" dirty="0">
                <a:solidFill>
                  <a:srgbClr val="202020"/>
                </a:solidFill>
                <a:cs typeface="Times New Roman" pitchFamily="18" charset="0"/>
              </a:rPr>
              <a:t>(1) Maaüksuse piiripunktide tähistamiseks maastikul kasutatavaks piirimärgiks peab olema kas:</a:t>
            </a:r>
            <a:br>
              <a:rPr lang="et-EE" altLang="et-EE" dirty="0">
                <a:solidFill>
                  <a:srgbClr val="202020"/>
                </a:solidFill>
                <a:cs typeface="Times New Roman" pitchFamily="18" charset="0"/>
              </a:rPr>
            </a:br>
            <a:r>
              <a:rPr lang="et-EE" altLang="et-EE" b="1" dirty="0">
                <a:solidFill>
                  <a:srgbClr val="202020"/>
                </a:solidFill>
                <a:cs typeface="Times New Roman" pitchFamily="18" charset="0"/>
              </a:rPr>
              <a:t>1) raudkivi kaaluga vähemalt 80 kg, millesse on raiutud vähemalt 5 mm sügavune auk läbimõõduga 12 mm või</a:t>
            </a:r>
            <a:br>
              <a:rPr lang="et-EE" altLang="et-EE" b="1" dirty="0">
                <a:solidFill>
                  <a:srgbClr val="202020"/>
                </a:solidFill>
                <a:cs typeface="Times New Roman" pitchFamily="18" charset="0"/>
              </a:rPr>
            </a:br>
            <a:r>
              <a:rPr lang="et-EE" altLang="et-EE" b="1" dirty="0">
                <a:solidFill>
                  <a:srgbClr val="202020"/>
                </a:solidFill>
                <a:cs typeface="Times New Roman" pitchFamily="18" charset="0"/>
              </a:rPr>
              <a:t>2) metalltoru või puit- või betoonpost, mis on varustatud väljatõmbamist takistava ankru või tõkkega.</a:t>
            </a:r>
            <a:endParaRPr lang="et-EE" altLang="et-EE" b="1" dirty="0"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t-EE" altLang="et-EE" dirty="0">
                <a:solidFill>
                  <a:srgbClr val="202020"/>
                </a:solidFill>
                <a:cs typeface="Times New Roman" pitchFamily="18" charset="0"/>
              </a:rPr>
              <a:t>(4) </a:t>
            </a:r>
            <a:r>
              <a:rPr lang="et-EE" altLang="et-EE" noProof="1">
                <a:solidFill>
                  <a:srgbClr val="202020"/>
                </a:solidFill>
                <a:cs typeface="Times New Roman" pitchFamily="18" charset="0"/>
              </a:rPr>
              <a:t>Hajaasustusega </a:t>
            </a:r>
            <a:r>
              <a:rPr lang="et-EE" altLang="et-EE" dirty="0">
                <a:solidFill>
                  <a:srgbClr val="202020"/>
                </a:solidFill>
                <a:cs typeface="Times New Roman" pitchFamily="18" charset="0"/>
              </a:rPr>
              <a:t>aladel võib maaomanik või muu õigustatud isik, seal kus see on võimalik, ümbritseda maastikule paigaldatud piirimärgi 2-meetrise läbimõõduga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t-EE" altLang="et-EE" dirty="0">
                <a:solidFill>
                  <a:srgbClr val="202020"/>
                </a:solidFill>
                <a:cs typeface="Times New Roman" pitchFamily="18" charset="0"/>
              </a:rPr>
              <a:t>kupitsaga.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8538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altLang="et-EE" dirty="0"/>
              <a:t>Toetusõigusliku metsaala kindlaksmääramine (1)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dirty="0"/>
          </a:p>
          <a:p>
            <a:r>
              <a:rPr lang="et-EE" altLang="et-EE" sz="2600" dirty="0"/>
              <a:t>Katastriüksuse piiripunktidega ühtivad metsaala piiripunktid peavad olema</a:t>
            </a:r>
            <a:r>
              <a:rPr lang="et-EE" altLang="et-EE" sz="2600" b="1" dirty="0"/>
              <a:t> looduses visuaalselt tuvastatavad </a:t>
            </a:r>
            <a:r>
              <a:rPr lang="et-EE" altLang="et-EE" sz="2600" dirty="0"/>
              <a:t>vastavalt katastriüksuse plaanile ja piiriprotokollile</a:t>
            </a:r>
            <a:r>
              <a:rPr lang="et-EE" altLang="et-EE" sz="2600" b="1" dirty="0"/>
              <a:t> </a:t>
            </a:r>
            <a:r>
              <a:rPr lang="et-EE" altLang="et-EE" sz="2600" dirty="0">
                <a:solidFill>
                  <a:srgbClr val="000000"/>
                </a:solidFill>
              </a:rPr>
              <a:t>igal aastaajal (ei piisa ainult lisatähistusest).</a:t>
            </a:r>
          </a:p>
          <a:p>
            <a:r>
              <a:rPr lang="et-EE" altLang="et-EE" sz="2600" dirty="0"/>
              <a:t>Piirimärkide tuvastamine ei ole vajalik pikal sirgel ja arusaadava looduslikku piiri olemasolul. 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0627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altLang="et-EE" dirty="0"/>
              <a:t>Toetusõigusliku metsaala kindlaksmääramine (2)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83568" y="5157192"/>
            <a:ext cx="5328592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altLang="et-EE" dirty="0"/>
              <a:t>Need ei ole nõuetele vastavad piirimärgid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3" y="1451613"/>
            <a:ext cx="4129162" cy="35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499237"/>
            <a:ext cx="3960440" cy="353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45140"/>
      </p:ext>
    </p:extLst>
  </p:cSld>
  <p:clrMapOvr>
    <a:masterClrMapping/>
  </p:clrMapOvr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483</Words>
  <Application>Microsoft Office PowerPoint</Application>
  <PresentationFormat>On-screen Show (4:3)</PresentationFormat>
  <Paragraphs>95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Tarkvarakomplekti Office kujundus</vt:lpstr>
      <vt:lpstr>Acrobat Document</vt:lpstr>
      <vt:lpstr>Natura 2000   kohapealne kontroll </vt:lpstr>
      <vt:lpstr>Teemad</vt:lpstr>
      <vt:lpstr>2017. aasta kohapealne kontroll (1)</vt:lpstr>
      <vt:lpstr>2017. aasta kohapealne kontroll (2)</vt:lpstr>
      <vt:lpstr>  Kontrolli üldalused</vt:lpstr>
      <vt:lpstr>Nõuded metsaalale</vt:lpstr>
      <vt:lpstr>Nõuded piirimärgile</vt:lpstr>
      <vt:lpstr>Toetusõigusliku metsaala kindlaksmääramine (1)</vt:lpstr>
      <vt:lpstr>Toetusõigusliku metsaala kindlaksmääramine (2)</vt:lpstr>
      <vt:lpstr>Toetusõigusliku metsaala kindlaksmääramine (3) </vt:lpstr>
      <vt:lpstr>Piiripunkti nõude rikkumise hindamine</vt:lpstr>
      <vt:lpstr>Pindala mõõtmine (joonis 1)</vt:lpstr>
      <vt:lpstr>Pindala mõõtmine (2)</vt:lpstr>
      <vt:lpstr>PowerPoint Presentation</vt:lpstr>
      <vt:lpstr>Kelle poole pöörduda?</vt:lpstr>
      <vt:lpstr>Küsimused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Triin Suur</dc:creator>
  <cp:lastModifiedBy>Riin Kurrikoff</cp:lastModifiedBy>
  <cp:revision>106</cp:revision>
  <dcterms:created xsi:type="dcterms:W3CDTF">2016-03-08T08:43:47Z</dcterms:created>
  <dcterms:modified xsi:type="dcterms:W3CDTF">2018-03-16T09:00:07Z</dcterms:modified>
</cp:coreProperties>
</file>